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5" r:id="rId2"/>
    <p:sldId id="304" r:id="rId3"/>
    <p:sldId id="264" r:id="rId4"/>
    <p:sldId id="268" r:id="rId5"/>
    <p:sldId id="300" r:id="rId6"/>
    <p:sldId id="282" r:id="rId7"/>
    <p:sldId id="283" r:id="rId8"/>
    <p:sldId id="272" r:id="rId9"/>
    <p:sldId id="303" r:id="rId10"/>
    <p:sldId id="281" r:id="rId11"/>
    <p:sldId id="270" r:id="rId12"/>
    <p:sldId id="302" r:id="rId13"/>
    <p:sldId id="269" r:id="rId14"/>
    <p:sldId id="275" r:id="rId15"/>
    <p:sldId id="274" r:id="rId16"/>
    <p:sldId id="296" r:id="rId17"/>
    <p:sldId id="284" r:id="rId18"/>
  </p:sldIdLst>
  <p:sldSz cx="9144000" cy="6858000" type="screen4x3"/>
  <p:notesSz cx="6797675" cy="9926638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53F"/>
    <a:srgbClr val="EEECE1"/>
    <a:srgbClr val="927E6E"/>
    <a:srgbClr val="FF6600"/>
    <a:srgbClr val="887361"/>
    <a:srgbClr val="057105"/>
    <a:srgbClr val="08BC08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8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62" y="-84"/>
      </p:cViewPr>
      <p:guideLst>
        <p:guide orient="horz" pos="2186"/>
        <p:guide pos="27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30F681-B581-4A85-BE58-DA11192DE1BA}" type="datetimeFigureOut">
              <a:rPr lang="it-IT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E6AD01-AB07-4DAF-BEE3-5B438E4D0C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13E9AA-6928-4518-A052-5A5B5B12C64F}" type="datetimeFigureOut">
              <a:rPr lang="it-IT"/>
              <a:pPr>
                <a:defRPr/>
              </a:pPr>
              <a:t>20/02/2020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43F005-8B82-48DC-8F56-9679F7E301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433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11DCB9-3588-416E-8927-FC2A09F89A8D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46600" y="3149600"/>
            <a:ext cx="38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46600" y="3149600"/>
            <a:ext cx="38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3149600"/>
            <a:ext cx="38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5" name="Segnaposto testo 2"/>
          <p:cNvSpPr>
            <a:spLocks noGrp="1"/>
          </p:cNvSpPr>
          <p:nvPr>
            <p:ph idx="1"/>
          </p:nvPr>
        </p:nvSpPr>
        <p:spPr>
          <a:xfrm>
            <a:off x="1690688" y="2841625"/>
            <a:ext cx="5778502" cy="31067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</a:t>
            </a:r>
            <a:r>
              <a:rPr lang="it-IT" dirty="0" err="1" smtClean="0"/>
              <a:t>schem</a:t>
            </a:r>
            <a:endParaRPr lang="it-IT" dirty="0" smtClean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  <a:endParaRPr lang="it-IT" dirty="0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1690687" y="1984375"/>
            <a:ext cx="5778503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381750"/>
            <a:ext cx="7343775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Camera di Commercio I.A.A. di Trento – Ufficio Studi e Ricerche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F5A722-1633-48FA-B2E3-8C4FCB7400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1690688" y="2841625"/>
            <a:ext cx="57785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</a:t>
            </a:r>
          </a:p>
        </p:txBody>
      </p:sp>
      <p:pic>
        <p:nvPicPr>
          <p:cNvPr id="1027" name="Immagine 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88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magine 7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512050" y="369888"/>
            <a:ext cx="8509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 userDrawn="1"/>
        </p:nvSpPr>
        <p:spPr>
          <a:xfrm>
            <a:off x="912813" y="1087438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cxnSp>
        <p:nvCxnSpPr>
          <p:cNvPr id="23" name="Connettore 1 22"/>
          <p:cNvCxnSpPr/>
          <p:nvPr userDrawn="1"/>
        </p:nvCxnSpPr>
        <p:spPr>
          <a:xfrm>
            <a:off x="457200" y="369888"/>
            <a:ext cx="0" cy="49371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rgbClr val="B1291C"/>
          </a:solidFill>
          <a:latin typeface="Amazing Grotesk Ultra"/>
          <a:ea typeface="Amazing Grotesk Ultra"/>
          <a:cs typeface="Amazing Grotesk Ultra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1291C"/>
          </a:solidFill>
          <a:latin typeface="Amazing Grotesk Ultra"/>
          <a:ea typeface="Amazing Grotesk Ultra"/>
          <a:cs typeface="Amazing Grotesk Ultra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1291C"/>
          </a:solidFill>
          <a:latin typeface="Amazing Grotesk Ultra"/>
          <a:ea typeface="Amazing Grotesk Ultra"/>
          <a:cs typeface="Amazing Grotesk Ultra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1291C"/>
          </a:solidFill>
          <a:latin typeface="Amazing Grotesk Ultra"/>
          <a:ea typeface="Amazing Grotesk Ultra"/>
          <a:cs typeface="Amazing Grotesk Ultra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1291C"/>
          </a:solidFill>
          <a:latin typeface="Amazing Grotesk Ultra"/>
          <a:ea typeface="Amazing Grotesk Ultra"/>
          <a:cs typeface="Amazing Grotesk Ultra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1291C"/>
          </a:solidFill>
          <a:latin typeface="Amazing Grotesk Ultra"/>
          <a:ea typeface="Amazing Grotesk Ultra"/>
          <a:cs typeface="Amazing Grotesk Ultra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1291C"/>
          </a:solidFill>
          <a:latin typeface="Amazing Grotesk Ultra"/>
          <a:ea typeface="Amazing Grotesk Ultra"/>
          <a:cs typeface="Amazing Grotesk Ultra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1291C"/>
          </a:solidFill>
          <a:latin typeface="Amazing Grotesk Ultra"/>
          <a:ea typeface="Amazing Grotesk Ultra"/>
          <a:cs typeface="Amazing Grotesk Ultra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1291C"/>
          </a:solidFill>
          <a:latin typeface="Amazing Grotesk Ultra"/>
          <a:ea typeface="Amazing Grotesk Ultra"/>
          <a:cs typeface="Amazing Grotesk Ultra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kern="1200">
          <a:solidFill>
            <a:srgbClr val="B1291C"/>
          </a:solidFill>
          <a:latin typeface="Amazing Grotesk"/>
          <a:ea typeface="Amazing Grotesk"/>
          <a:cs typeface="Amazing Grotesk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mazing Grotesk"/>
          <a:cs typeface="Amazing Grotesk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mazing Grotesk"/>
          <a:cs typeface="Amazing Grotesk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mazing Grotesk"/>
          <a:cs typeface="Amazing Grotesk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mazing Grotesk"/>
          <a:cs typeface="Amazing Grotes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-107950" y="0"/>
            <a:ext cx="9575800" cy="1317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463550"/>
            <a:ext cx="19080162" cy="1135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CasellaDiTesto 8"/>
          <p:cNvSpPr txBox="1">
            <a:spLocks noChangeArrowheads="1"/>
          </p:cNvSpPr>
          <p:nvPr/>
        </p:nvSpPr>
        <p:spPr bwMode="auto">
          <a:xfrm>
            <a:off x="914400" y="3654425"/>
            <a:ext cx="7161213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500" b="1">
                <a:solidFill>
                  <a:schemeClr val="bg1"/>
                </a:solidFill>
                <a:latin typeface="Calibri" pitchFamily="34" charset="0"/>
              </a:rPr>
              <a:t>LA STRUTTURA DEL SISTEMA IMPRENDITORIALE </a:t>
            </a:r>
          </a:p>
          <a:p>
            <a:r>
              <a:rPr lang="it-IT" sz="2500" b="1">
                <a:solidFill>
                  <a:schemeClr val="bg1"/>
                </a:solidFill>
                <a:latin typeface="Calibri" pitchFamily="34" charset="0"/>
              </a:rPr>
              <a:t>DELLA PROVINCIA DI TRENTO </a:t>
            </a:r>
          </a:p>
          <a:p>
            <a:r>
              <a:rPr lang="it-IT" sz="2500" b="1">
                <a:solidFill>
                  <a:schemeClr val="bg1"/>
                </a:solidFill>
                <a:latin typeface="Calibri" pitchFamily="34" charset="0"/>
              </a:rPr>
              <a:t>E LA SUA EVOLUZIONE</a:t>
            </a:r>
          </a:p>
          <a:p>
            <a:pPr algn="ctr"/>
            <a:endParaRPr lang="it-IT" sz="22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it-IT" sz="1900">
                <a:solidFill>
                  <a:schemeClr val="bg1"/>
                </a:solidFill>
                <a:latin typeface="Calibri" pitchFamily="34" charset="0"/>
              </a:rPr>
              <a:t>I DATI DEL REGISTRO IMPRESE AL 31 DICEMBRE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asellaDiTesto 6"/>
          <p:cNvSpPr txBox="1">
            <a:spLocks noChangeArrowheads="1"/>
          </p:cNvSpPr>
          <p:nvPr/>
        </p:nvSpPr>
        <p:spPr bwMode="auto">
          <a:xfrm>
            <a:off x="642938" y="350838"/>
            <a:ext cx="6746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Calibri" pitchFamily="34" charset="0"/>
                <a:ea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600">
                <a:solidFill>
                  <a:schemeClr val="bg1"/>
                </a:solidFill>
                <a:latin typeface="Calibri" pitchFamily="34" charset="0"/>
                <a:ea typeface="Amazing Grotesk"/>
                <a:cs typeface="Amazing Grotesk"/>
              </a:rPr>
              <a:t>della provincia di Trento  e la sua evoluzione</a:t>
            </a:r>
          </a:p>
        </p:txBody>
      </p:sp>
      <p:sp>
        <p:nvSpPr>
          <p:cNvPr id="17410" name="Rettangolo 3"/>
          <p:cNvSpPr>
            <a:spLocks noChangeArrowheads="1"/>
          </p:cNvSpPr>
          <p:nvPr/>
        </p:nvSpPr>
        <p:spPr bwMode="auto">
          <a:xfrm>
            <a:off x="392113" y="1457325"/>
            <a:ext cx="76946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B1291C"/>
                </a:solidFill>
                <a:latin typeface="Calibri" pitchFamily="34" charset="0"/>
              </a:rPr>
              <a:t>IMPRESE ARTIGIANE REGISTRATE PER SETTORE DI ATTIVITÀ</a:t>
            </a:r>
          </a:p>
        </p:txBody>
      </p:sp>
      <p:sp>
        <p:nvSpPr>
          <p:cNvPr id="8" name="Rettangolo 7"/>
          <p:cNvSpPr/>
          <p:nvPr/>
        </p:nvSpPr>
        <p:spPr>
          <a:xfrm rot="16200000">
            <a:off x="-929481" y="3966369"/>
            <a:ext cx="3317875" cy="338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rPr>
              <a:t>SETTORE ECONOMICO DI ATTIVITÀ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3" y="2513013"/>
            <a:ext cx="6696075" cy="32813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itolo 2"/>
          <p:cNvSpPr txBox="1">
            <a:spLocks/>
          </p:cNvSpPr>
          <p:nvPr/>
        </p:nvSpPr>
        <p:spPr>
          <a:xfrm>
            <a:off x="5789613" y="3889375"/>
            <a:ext cx="1196975" cy="6604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lIns="0" tIns="0" rIns="0" bIns="0" anchor="ctr">
            <a:normAutofit fontScale="525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it-IT" sz="2200" b="1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t-IT" sz="4100" b="1" dirty="0" smtClean="0">
                <a:latin typeface="+mn-lt"/>
              </a:rPr>
              <a:t>TOT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4100" b="1" dirty="0" smtClean="0">
                <a:latin typeface="+mn-lt"/>
              </a:rPr>
              <a:t>12.176</a:t>
            </a:r>
          </a:p>
          <a:p>
            <a:pPr algn="ctr" fontAlgn="auto">
              <a:spcAft>
                <a:spcPts val="0"/>
              </a:spcAft>
              <a:defRPr/>
            </a:pPr>
            <a:endParaRPr lang="it-IT" sz="2200" b="1" dirty="0" smtClean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863" y="3163888"/>
            <a:ext cx="43180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0" y="3119438"/>
            <a:ext cx="42132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ttangolo 26"/>
          <p:cNvSpPr>
            <a:spLocks noChangeArrowheads="1"/>
          </p:cNvSpPr>
          <p:nvPr/>
        </p:nvSpPr>
        <p:spPr bwMode="auto">
          <a:xfrm>
            <a:off x="427038" y="1549400"/>
            <a:ext cx="6542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B1291C"/>
                </a:solidFill>
                <a:latin typeface="Calibri" pitchFamily="34" charset="0"/>
              </a:rPr>
              <a:t>FORMA GIURIDICA DELLE IMPRESE REGISTRATE </a:t>
            </a:r>
          </a:p>
        </p:txBody>
      </p:sp>
      <p:sp>
        <p:nvSpPr>
          <p:cNvPr id="18436" name="CasellaDiTesto 20"/>
          <p:cNvSpPr txBox="1">
            <a:spLocks noChangeArrowheads="1"/>
          </p:cNvSpPr>
          <p:nvPr/>
        </p:nvSpPr>
        <p:spPr bwMode="auto">
          <a:xfrm>
            <a:off x="2608263" y="2455863"/>
            <a:ext cx="16748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/>
            <a:r>
              <a:rPr lang="it-IT" sz="2400">
                <a:latin typeface="Calibri" pitchFamily="34" charset="0"/>
              </a:rPr>
              <a:t>27.977</a:t>
            </a:r>
            <a:r>
              <a:rPr lang="it-IT">
                <a:latin typeface="Calibri" pitchFamily="34" charset="0"/>
              </a:rPr>
              <a:t> </a:t>
            </a:r>
            <a:r>
              <a:rPr lang="it-IT" sz="1200">
                <a:latin typeface="Calibri" pitchFamily="34" charset="0"/>
              </a:rPr>
              <a:t> </a:t>
            </a:r>
          </a:p>
          <a:p>
            <a:pPr algn="ctr" defTabSz="179388"/>
            <a:r>
              <a:rPr lang="it-IT" sz="1400">
                <a:latin typeface="Calibri" pitchFamily="34" charset="0"/>
              </a:rPr>
              <a:t>Imprese individuali </a:t>
            </a:r>
          </a:p>
        </p:txBody>
      </p:sp>
      <p:sp>
        <p:nvSpPr>
          <p:cNvPr id="18437" name="CasellaDiTesto 23"/>
          <p:cNvSpPr txBox="1">
            <a:spLocks noChangeArrowheads="1"/>
          </p:cNvSpPr>
          <p:nvPr/>
        </p:nvSpPr>
        <p:spPr bwMode="auto">
          <a:xfrm>
            <a:off x="320675" y="3821113"/>
            <a:ext cx="157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/>
            <a:r>
              <a:rPr lang="it-IT" sz="2400">
                <a:latin typeface="Calibri" pitchFamily="34" charset="0"/>
              </a:rPr>
              <a:t>10.568</a:t>
            </a:r>
            <a:r>
              <a:rPr lang="it-IT" sz="1600">
                <a:latin typeface="Calibri" pitchFamily="34" charset="0"/>
              </a:rPr>
              <a:t>  </a:t>
            </a:r>
            <a:r>
              <a:rPr lang="it-IT" sz="1200">
                <a:latin typeface="Calibri" pitchFamily="34" charset="0"/>
              </a:rPr>
              <a:t> </a:t>
            </a:r>
          </a:p>
          <a:p>
            <a:pPr algn="ctr" defTabSz="179388"/>
            <a:r>
              <a:rPr lang="it-IT" sz="1400">
                <a:latin typeface="Calibri" pitchFamily="34" charset="0"/>
              </a:rPr>
              <a:t>Società di persone</a:t>
            </a:r>
            <a:r>
              <a:rPr lang="it-IT" sz="1600">
                <a:latin typeface="Calibri" pitchFamily="34" charset="0"/>
              </a:rPr>
              <a:t> </a:t>
            </a:r>
          </a:p>
        </p:txBody>
      </p:sp>
      <p:sp>
        <p:nvSpPr>
          <p:cNvPr id="18438" name="CasellaDiTesto 28"/>
          <p:cNvSpPr txBox="1">
            <a:spLocks noChangeArrowheads="1"/>
          </p:cNvSpPr>
          <p:nvPr/>
        </p:nvSpPr>
        <p:spPr bwMode="auto">
          <a:xfrm>
            <a:off x="1250950" y="5453063"/>
            <a:ext cx="15462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/>
            <a:r>
              <a:rPr lang="it-IT" sz="2400">
                <a:latin typeface="Calibri" pitchFamily="34" charset="0"/>
              </a:rPr>
              <a:t>11.088</a:t>
            </a:r>
            <a:r>
              <a:rPr lang="it-IT" sz="1600">
                <a:latin typeface="Calibri" pitchFamily="34" charset="0"/>
              </a:rPr>
              <a:t>  </a:t>
            </a:r>
            <a:r>
              <a:rPr lang="it-IT" sz="1200">
                <a:latin typeface="Calibri" pitchFamily="34" charset="0"/>
              </a:rPr>
              <a:t> </a:t>
            </a:r>
          </a:p>
          <a:p>
            <a:pPr algn="ctr" defTabSz="179388"/>
            <a:r>
              <a:rPr lang="it-IT" sz="1400">
                <a:latin typeface="Calibri" pitchFamily="34" charset="0"/>
              </a:rPr>
              <a:t>Società di capitali </a:t>
            </a:r>
          </a:p>
        </p:txBody>
      </p:sp>
      <p:sp>
        <p:nvSpPr>
          <p:cNvPr id="18439" name="CasellaDiTesto 29"/>
          <p:cNvSpPr txBox="1">
            <a:spLocks noChangeArrowheads="1"/>
          </p:cNvSpPr>
          <p:nvPr/>
        </p:nvSpPr>
        <p:spPr bwMode="auto">
          <a:xfrm>
            <a:off x="3001963" y="5565775"/>
            <a:ext cx="140811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/>
            <a:r>
              <a:rPr lang="it-IT" sz="2400">
                <a:latin typeface="Calibri" pitchFamily="34" charset="0"/>
              </a:rPr>
              <a:t>1.213</a:t>
            </a:r>
            <a:r>
              <a:rPr lang="it-IT" sz="2000">
                <a:latin typeface="Calibri" pitchFamily="34" charset="0"/>
              </a:rPr>
              <a:t> </a:t>
            </a:r>
            <a:r>
              <a:rPr lang="it-IT">
                <a:latin typeface="Calibri" pitchFamily="34" charset="0"/>
              </a:rPr>
              <a:t> </a:t>
            </a:r>
            <a:r>
              <a:rPr lang="it-IT" sz="1200">
                <a:latin typeface="Calibri" pitchFamily="34" charset="0"/>
              </a:rPr>
              <a:t> </a:t>
            </a:r>
          </a:p>
          <a:p>
            <a:pPr algn="ctr" defTabSz="179388"/>
            <a:r>
              <a:rPr lang="it-IT" sz="1400">
                <a:latin typeface="Calibri" pitchFamily="34" charset="0"/>
              </a:rPr>
              <a:t>Altre forme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5608638" y="2541588"/>
            <a:ext cx="2328862" cy="614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Tasso di crescita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2019/2018</a:t>
            </a:r>
            <a:endParaRPr lang="it-IT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4" name="Connettore diritto 13"/>
          <p:cNvCxnSpPr/>
          <p:nvPr/>
        </p:nvCxnSpPr>
        <p:spPr>
          <a:xfrm>
            <a:off x="6797675" y="3333750"/>
            <a:ext cx="19050" cy="23558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42" name="CasellaDiTesto 32"/>
          <p:cNvSpPr txBox="1">
            <a:spLocks noChangeArrowheads="1"/>
          </p:cNvSpPr>
          <p:nvPr/>
        </p:nvSpPr>
        <p:spPr bwMode="auto">
          <a:xfrm>
            <a:off x="6445250" y="4065588"/>
            <a:ext cx="2122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/>
            <a:r>
              <a:rPr lang="it-IT" sz="1200">
                <a:latin typeface="Calibri" pitchFamily="34" charset="0"/>
              </a:rPr>
              <a:t>Imprese individuali</a:t>
            </a:r>
            <a:r>
              <a:rPr lang="it-IT" sz="1600">
                <a:latin typeface="Calibri" pitchFamily="34" charset="0"/>
              </a:rPr>
              <a:t> </a:t>
            </a:r>
          </a:p>
        </p:txBody>
      </p:sp>
      <p:sp>
        <p:nvSpPr>
          <p:cNvPr id="18443" name="CasellaDiTesto 36"/>
          <p:cNvSpPr txBox="1">
            <a:spLocks noChangeArrowheads="1"/>
          </p:cNvSpPr>
          <p:nvPr/>
        </p:nvSpPr>
        <p:spPr bwMode="auto">
          <a:xfrm>
            <a:off x="6596063" y="5254625"/>
            <a:ext cx="1408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/>
            <a:r>
              <a:rPr lang="it-IT" sz="1200">
                <a:latin typeface="Calibri" pitchFamily="34" charset="0"/>
              </a:rPr>
              <a:t>Altre forme</a:t>
            </a:r>
            <a:endParaRPr lang="it-IT" sz="1600">
              <a:latin typeface="Calibri" pitchFamily="34" charset="0"/>
            </a:endParaRPr>
          </a:p>
        </p:txBody>
      </p:sp>
      <p:sp>
        <p:nvSpPr>
          <p:cNvPr id="18444" name="CasellaDiTesto 37"/>
          <p:cNvSpPr txBox="1">
            <a:spLocks noChangeArrowheads="1"/>
          </p:cNvSpPr>
          <p:nvPr/>
        </p:nvSpPr>
        <p:spPr bwMode="auto">
          <a:xfrm>
            <a:off x="6792913" y="4652963"/>
            <a:ext cx="1408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/>
            <a:r>
              <a:rPr lang="it-IT" sz="1200">
                <a:latin typeface="Calibri" pitchFamily="34" charset="0"/>
              </a:rPr>
              <a:t>Società di persone</a:t>
            </a:r>
            <a:r>
              <a:rPr lang="it-IT" sz="1600">
                <a:latin typeface="Calibri" pitchFamily="34" charset="0"/>
              </a:rPr>
              <a:t> </a:t>
            </a:r>
          </a:p>
        </p:txBody>
      </p:sp>
      <p:sp>
        <p:nvSpPr>
          <p:cNvPr id="18445" name="CasellaDiTesto 38"/>
          <p:cNvSpPr txBox="1">
            <a:spLocks noChangeArrowheads="1"/>
          </p:cNvSpPr>
          <p:nvPr/>
        </p:nvSpPr>
        <p:spPr bwMode="auto">
          <a:xfrm>
            <a:off x="5465763" y="3500438"/>
            <a:ext cx="1408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/>
            <a:r>
              <a:rPr lang="it-IT" sz="1200">
                <a:latin typeface="Calibri" pitchFamily="34" charset="0"/>
              </a:rPr>
              <a:t>Società di capitali</a:t>
            </a:r>
            <a:r>
              <a:rPr lang="it-IT" sz="1600">
                <a:latin typeface="Calibri" pitchFamily="34" charset="0"/>
              </a:rPr>
              <a:t> </a:t>
            </a:r>
          </a:p>
        </p:txBody>
      </p:sp>
      <p:sp>
        <p:nvSpPr>
          <p:cNvPr id="18446" name="CasellaDiTesto 39"/>
          <p:cNvSpPr txBox="1">
            <a:spLocks noChangeArrowheads="1"/>
          </p:cNvSpPr>
          <p:nvPr/>
        </p:nvSpPr>
        <p:spPr bwMode="auto">
          <a:xfrm>
            <a:off x="7645400" y="3509963"/>
            <a:ext cx="830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/>
            <a:r>
              <a:rPr lang="it-IT" sz="1600">
                <a:latin typeface="Calibri" pitchFamily="34" charset="0"/>
              </a:rPr>
              <a:t>+ 2,8 % </a:t>
            </a:r>
          </a:p>
        </p:txBody>
      </p:sp>
      <p:sp>
        <p:nvSpPr>
          <p:cNvPr id="18447" name="CasellaDiTesto 40"/>
          <p:cNvSpPr txBox="1">
            <a:spLocks noChangeArrowheads="1"/>
          </p:cNvSpPr>
          <p:nvPr/>
        </p:nvSpPr>
        <p:spPr bwMode="auto">
          <a:xfrm>
            <a:off x="5507038" y="4652963"/>
            <a:ext cx="765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/>
            <a:r>
              <a:rPr lang="it-IT" sz="1600">
                <a:latin typeface="Calibri" pitchFamily="34" charset="0"/>
              </a:rPr>
              <a:t>- 1,8%</a:t>
            </a:r>
          </a:p>
        </p:txBody>
      </p:sp>
      <p:sp>
        <p:nvSpPr>
          <p:cNvPr id="18448" name="CasellaDiTesto 42"/>
          <p:cNvSpPr txBox="1">
            <a:spLocks noChangeArrowheads="1"/>
          </p:cNvSpPr>
          <p:nvPr/>
        </p:nvSpPr>
        <p:spPr bwMode="auto">
          <a:xfrm>
            <a:off x="5956300" y="4083050"/>
            <a:ext cx="777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/>
            <a:r>
              <a:rPr lang="it-IT" sz="1600">
                <a:latin typeface="Calibri" pitchFamily="34" charset="0"/>
              </a:rPr>
              <a:t>- 0,2%</a:t>
            </a:r>
          </a:p>
        </p:txBody>
      </p:sp>
      <p:sp>
        <p:nvSpPr>
          <p:cNvPr id="18449" name="CasellaDiTesto 43"/>
          <p:cNvSpPr txBox="1">
            <a:spLocks noChangeArrowheads="1"/>
          </p:cNvSpPr>
          <p:nvPr/>
        </p:nvSpPr>
        <p:spPr bwMode="auto">
          <a:xfrm>
            <a:off x="5138738" y="5221288"/>
            <a:ext cx="846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/>
            <a:r>
              <a:rPr lang="it-IT" sz="1600">
                <a:latin typeface="Calibri" pitchFamily="34" charset="0"/>
              </a:rPr>
              <a:t>- 2,8%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12775" y="344488"/>
            <a:ext cx="6746875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ttangolo 26"/>
          <p:cNvSpPr>
            <a:spLocks noChangeArrowheads="1"/>
          </p:cNvSpPr>
          <p:nvPr/>
        </p:nvSpPr>
        <p:spPr bwMode="auto">
          <a:xfrm>
            <a:off x="352425" y="1414463"/>
            <a:ext cx="7007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B1291C"/>
                </a:solidFill>
                <a:latin typeface="Calibri" pitchFamily="34" charset="0"/>
              </a:rPr>
              <a:t>LA FORMA GIURIDICA DELLE IMPRESE REGISTRATE</a:t>
            </a:r>
            <a:endParaRPr lang="it-IT" sz="1400" b="1">
              <a:solidFill>
                <a:srgbClr val="B1291C"/>
              </a:solidFill>
              <a:latin typeface="Calibri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12775" y="344488"/>
            <a:ext cx="6746875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sp>
        <p:nvSpPr>
          <p:cNvPr id="19459" name="CasellaDiTesto 7"/>
          <p:cNvSpPr txBox="1">
            <a:spLocks noChangeArrowheads="1"/>
          </p:cNvSpPr>
          <p:nvPr/>
        </p:nvSpPr>
        <p:spPr bwMode="auto">
          <a:xfrm>
            <a:off x="6707188" y="3232150"/>
            <a:ext cx="19653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C00000"/>
                </a:solidFill>
                <a:latin typeface="Calibri" pitchFamily="34" charset="0"/>
              </a:rPr>
              <a:t>Imprese individuali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783388" y="4791075"/>
            <a:ext cx="1966912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Società di capitali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61" name="CasellaDiTesto 25"/>
          <p:cNvSpPr txBox="1">
            <a:spLocks noChangeArrowheads="1"/>
          </p:cNvSpPr>
          <p:nvPr/>
        </p:nvSpPr>
        <p:spPr bwMode="auto">
          <a:xfrm>
            <a:off x="6737350" y="4464050"/>
            <a:ext cx="196691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887361"/>
                </a:solidFill>
                <a:latin typeface="Calibri" pitchFamily="34" charset="0"/>
              </a:rPr>
              <a:t>Società di persone</a:t>
            </a:r>
          </a:p>
        </p:txBody>
      </p:sp>
      <p:sp>
        <p:nvSpPr>
          <p:cNvPr id="19462" name="CasellaDiTesto 27"/>
          <p:cNvSpPr txBox="1">
            <a:spLocks noChangeArrowheads="1"/>
          </p:cNvSpPr>
          <p:nvPr/>
        </p:nvSpPr>
        <p:spPr bwMode="auto">
          <a:xfrm>
            <a:off x="6808788" y="5373688"/>
            <a:ext cx="10890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FF6600"/>
                </a:solidFill>
                <a:latin typeface="Calibri" pitchFamily="34" charset="0"/>
              </a:rPr>
              <a:t>Altre forme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378075"/>
            <a:ext cx="6296025" cy="38052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ttangolo 4"/>
          <p:cNvSpPr>
            <a:spLocks noChangeArrowheads="1"/>
          </p:cNvSpPr>
          <p:nvPr/>
        </p:nvSpPr>
        <p:spPr bwMode="auto">
          <a:xfrm>
            <a:off x="358775" y="1358900"/>
            <a:ext cx="7480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B1291C"/>
                </a:solidFill>
                <a:latin typeface="Calibri" pitchFamily="34" charset="0"/>
              </a:rPr>
              <a:t>IMPRESE REGISTRATE PER COMUNITÀ DI VALLE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12775" y="344488"/>
            <a:ext cx="6746875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2030413"/>
            <a:ext cx="7851775" cy="45815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Titolo 2"/>
          <p:cNvSpPr txBox="1">
            <a:spLocks/>
          </p:cNvSpPr>
          <p:nvPr/>
        </p:nvSpPr>
        <p:spPr>
          <a:xfrm>
            <a:off x="6323013" y="4292600"/>
            <a:ext cx="1196975" cy="65881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lIns="0" tIns="0" rIns="0" bIns="0" anchor="ctr">
            <a:normAutofit fontScale="525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B1291C"/>
                </a:solidFill>
                <a:latin typeface="Amazing Grotesk Ultra"/>
                <a:ea typeface="+mj-ea"/>
                <a:cs typeface="Amazing Grotesk Ultra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it-IT" sz="2200" b="1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it-IT" sz="4100" b="1" dirty="0" smtClean="0">
                <a:latin typeface="+mn-lt"/>
              </a:rPr>
              <a:t>TOT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4100" b="1" dirty="0" smtClean="0">
                <a:latin typeface="+mn-lt"/>
              </a:rPr>
              <a:t>50.846</a:t>
            </a:r>
          </a:p>
          <a:p>
            <a:pPr algn="ctr" fontAlgn="auto">
              <a:spcAft>
                <a:spcPts val="0"/>
              </a:spcAft>
              <a:defRPr/>
            </a:pPr>
            <a:endParaRPr lang="it-IT" sz="2200" b="1" dirty="0" smtClean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asellaDiTesto 6"/>
          <p:cNvSpPr txBox="1">
            <a:spLocks noChangeArrowheads="1"/>
          </p:cNvSpPr>
          <p:nvPr/>
        </p:nvSpPr>
        <p:spPr bwMode="auto">
          <a:xfrm>
            <a:off x="623888" y="341313"/>
            <a:ext cx="6746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Calibri" pitchFamily="34" charset="0"/>
                <a:ea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600">
                <a:solidFill>
                  <a:schemeClr val="bg1"/>
                </a:solidFill>
                <a:latin typeface="Calibri" pitchFamily="34" charset="0"/>
                <a:ea typeface="Amazing Grotesk"/>
                <a:cs typeface="Amazing Grotesk"/>
              </a:rPr>
              <a:t>della provincia di Trento  e la sua evoluzione</a:t>
            </a:r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520700" y="1323975"/>
            <a:ext cx="8223250" cy="1036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400" b="1" dirty="0" smtClean="0">
                <a:latin typeface="+mj-lt"/>
                <a:ea typeface="+mj-ea"/>
              </a:rPr>
              <a:t>APERTURA DI PROCEDURE FALLIMENTARI E LIQUIDAZIONI COATTE AMMINISTRATIVE (2010-2019)</a:t>
            </a:r>
            <a:endParaRPr lang="it-IT" sz="2400" b="1" dirty="0">
              <a:latin typeface="+mj-lt"/>
              <a:ea typeface="+mj-ea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8" y="2686050"/>
            <a:ext cx="6457950" cy="3429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Ovale 3"/>
          <p:cNvSpPr/>
          <p:nvPr/>
        </p:nvSpPr>
        <p:spPr>
          <a:xfrm>
            <a:off x="6932613" y="3992563"/>
            <a:ext cx="515937" cy="4794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509" name="CasellaDiTesto 28"/>
          <p:cNvSpPr txBox="1">
            <a:spLocks noChangeArrowheads="1"/>
          </p:cNvSpPr>
          <p:nvPr/>
        </p:nvSpPr>
        <p:spPr bwMode="auto">
          <a:xfrm>
            <a:off x="6951663" y="3997325"/>
            <a:ext cx="73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C00000"/>
                </a:solidFill>
                <a:latin typeface="Calibri" pitchFamily="34" charset="0"/>
              </a:rPr>
              <a:t>61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96888" y="5156200"/>
            <a:ext cx="8170862" cy="8286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sp>
        <p:nvSpPr>
          <p:cNvPr id="22530" name="CasellaDiTesto 7"/>
          <p:cNvSpPr txBox="1">
            <a:spLocks noChangeArrowheads="1"/>
          </p:cNvSpPr>
          <p:nvPr/>
        </p:nvSpPr>
        <p:spPr bwMode="auto">
          <a:xfrm>
            <a:off x="614363" y="360363"/>
            <a:ext cx="6746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Calibri" pitchFamily="34" charset="0"/>
                <a:ea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600">
                <a:solidFill>
                  <a:schemeClr val="bg1"/>
                </a:solidFill>
                <a:latin typeface="Calibri" pitchFamily="34" charset="0"/>
                <a:ea typeface="Amazing Grotesk"/>
                <a:cs typeface="Amazing Grotesk"/>
              </a:rPr>
              <a:t>della provincia di Trento  e la sua evoluzione</a:t>
            </a:r>
          </a:p>
        </p:txBody>
      </p:sp>
      <p:sp>
        <p:nvSpPr>
          <p:cNvPr id="22531" name="Rettangolo 13"/>
          <p:cNvSpPr>
            <a:spLocks noChangeArrowheads="1"/>
          </p:cNvSpPr>
          <p:nvPr/>
        </p:nvSpPr>
        <p:spPr bwMode="auto">
          <a:xfrm>
            <a:off x="411163" y="1638300"/>
            <a:ext cx="69040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B1291C"/>
                </a:solidFill>
                <a:latin typeface="Calibri" pitchFamily="34" charset="0"/>
              </a:rPr>
              <a:t>INCIDENZA PER TIPO DI IMPRESA</a:t>
            </a:r>
          </a:p>
          <a:p>
            <a:r>
              <a:rPr lang="it-IT" sz="2400" b="1">
                <a:solidFill>
                  <a:srgbClr val="B1291C"/>
                </a:solidFill>
                <a:latin typeface="Calibri" pitchFamily="34" charset="0"/>
              </a:rPr>
              <a:t>SUL TOTALE DELLE IMPRESE DEL TERRITORIO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88" y="3151188"/>
            <a:ext cx="8159750" cy="15144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Ovale 10"/>
          <p:cNvSpPr/>
          <p:nvPr/>
        </p:nvSpPr>
        <p:spPr>
          <a:xfrm>
            <a:off x="3484563" y="3902075"/>
            <a:ext cx="465137" cy="2936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675313" y="3902075"/>
            <a:ext cx="465137" cy="2936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7858125" y="3902075"/>
            <a:ext cx="465138" cy="2936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536" name="CasellaDiTesto 1"/>
          <p:cNvSpPr txBox="1">
            <a:spLocks noChangeArrowheads="1"/>
          </p:cNvSpPr>
          <p:nvPr/>
        </p:nvSpPr>
        <p:spPr bwMode="auto">
          <a:xfrm>
            <a:off x="1150938" y="5265738"/>
            <a:ext cx="15541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alibri" pitchFamily="34" charset="0"/>
              </a:rPr>
              <a:t>Provincia di Trento</a:t>
            </a:r>
          </a:p>
          <a:p>
            <a:pPr algn="ctr"/>
            <a:r>
              <a:rPr lang="it-IT" sz="1400">
                <a:latin typeface="Calibri" pitchFamily="34" charset="0"/>
              </a:rPr>
              <a:t>Var. 2019/2018</a:t>
            </a:r>
          </a:p>
          <a:p>
            <a:endParaRPr lang="it-IT" sz="1400">
              <a:latin typeface="Calibri" pitchFamily="34" charset="0"/>
            </a:endParaRPr>
          </a:p>
        </p:txBody>
      </p:sp>
      <p:pic>
        <p:nvPicPr>
          <p:cNvPr id="22537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6788" y="5246688"/>
            <a:ext cx="3667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CasellaDiTesto 11"/>
          <p:cNvSpPr txBox="1">
            <a:spLocks noChangeArrowheads="1"/>
          </p:cNvSpPr>
          <p:nvPr/>
        </p:nvSpPr>
        <p:spPr bwMode="auto">
          <a:xfrm>
            <a:off x="3359150" y="5551488"/>
            <a:ext cx="865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+0,7%</a:t>
            </a:r>
          </a:p>
        </p:txBody>
      </p:sp>
      <p:sp>
        <p:nvSpPr>
          <p:cNvPr id="5" name="Uguale 4"/>
          <p:cNvSpPr/>
          <p:nvPr/>
        </p:nvSpPr>
        <p:spPr>
          <a:xfrm>
            <a:off x="5741988" y="5372100"/>
            <a:ext cx="377825" cy="320675"/>
          </a:xfrm>
          <a:prstGeom prst="mathEqual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pic>
        <p:nvPicPr>
          <p:cNvPr id="22540" name="Immagin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25" y="5254625"/>
            <a:ext cx="3667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CasellaDiTesto 14"/>
          <p:cNvSpPr txBox="1">
            <a:spLocks noChangeArrowheads="1"/>
          </p:cNvSpPr>
          <p:nvPr/>
        </p:nvSpPr>
        <p:spPr bwMode="auto">
          <a:xfrm>
            <a:off x="7773988" y="5570538"/>
            <a:ext cx="86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+4,7%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asellaDiTesto 3"/>
          <p:cNvSpPr txBox="1">
            <a:spLocks noChangeArrowheads="1"/>
          </p:cNvSpPr>
          <p:nvPr/>
        </p:nvSpPr>
        <p:spPr bwMode="auto">
          <a:xfrm>
            <a:off x="623888" y="360363"/>
            <a:ext cx="6746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Calibri" pitchFamily="34" charset="0"/>
                <a:ea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600">
                <a:solidFill>
                  <a:schemeClr val="bg1"/>
                </a:solidFill>
                <a:latin typeface="Calibri" pitchFamily="34" charset="0"/>
                <a:ea typeface="Amazing Grotesk"/>
                <a:cs typeface="Amazing Grotesk"/>
              </a:rPr>
              <a:t>della provincia di Trento  e la sua evoluzione</a:t>
            </a:r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54025" y="1201738"/>
            <a:ext cx="8112125" cy="4921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700" b="1" dirty="0" smtClean="0">
                <a:latin typeface="+mn-lt"/>
                <a:ea typeface="+mj-ea"/>
              </a:rPr>
              <a:t>START UP INNOVATIVE</a:t>
            </a:r>
            <a:r>
              <a:rPr lang="it-IT" sz="2400" b="1" dirty="0" smtClean="0">
                <a:latin typeface="+mn-lt"/>
                <a:ea typeface="+mj-ea"/>
              </a:rPr>
              <a:t/>
            </a:r>
            <a:br>
              <a:rPr lang="it-IT" sz="2400" b="1" dirty="0" smtClean="0">
                <a:latin typeface="+mn-lt"/>
                <a:ea typeface="+mj-ea"/>
              </a:rPr>
            </a:br>
            <a:r>
              <a:rPr lang="it-IT" sz="2000" b="1" dirty="0" smtClean="0">
                <a:latin typeface="+mj-lt"/>
                <a:ea typeface="+mj-ea"/>
              </a:rPr>
              <a:t>NUMERO DI START UP INNOVATIVE OGNI 10.000 IMPRESE</a:t>
            </a:r>
            <a:endParaRPr lang="it-IT" sz="2000" b="1" dirty="0">
              <a:latin typeface="+mj-lt"/>
              <a:ea typeface="+mj-ea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2035175"/>
            <a:ext cx="7202488" cy="46069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3556" name="CasellaDiTesto 11"/>
          <p:cNvSpPr txBox="1">
            <a:spLocks noChangeArrowheads="1"/>
          </p:cNvSpPr>
          <p:nvPr/>
        </p:nvSpPr>
        <p:spPr bwMode="auto">
          <a:xfrm>
            <a:off x="4319588" y="1970088"/>
            <a:ext cx="1073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C00000"/>
                </a:solidFill>
                <a:latin typeface="Calibri" pitchFamily="34" charset="0"/>
              </a:rPr>
              <a:t>18,1</a:t>
            </a:r>
          </a:p>
        </p:txBody>
      </p:sp>
      <p:sp>
        <p:nvSpPr>
          <p:cNvPr id="23557" name="CasellaDiTesto 14"/>
          <p:cNvSpPr txBox="1">
            <a:spLocks noChangeArrowheads="1"/>
          </p:cNvSpPr>
          <p:nvPr/>
        </p:nvSpPr>
        <p:spPr bwMode="auto">
          <a:xfrm>
            <a:off x="6788150" y="2163763"/>
            <a:ext cx="1063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C00000"/>
                </a:solidFill>
                <a:latin typeface="Calibri" pitchFamily="34" charset="0"/>
              </a:rPr>
              <a:t>35,4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899150" y="3943350"/>
            <a:ext cx="2849563" cy="175418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C00000"/>
                </a:solidFill>
                <a:latin typeface="+mn-lt"/>
                <a:cs typeface="+mn-cs"/>
              </a:rPr>
              <a:t>Sono </a:t>
            </a:r>
            <a:r>
              <a:rPr lang="it-IT" sz="2400" b="1" dirty="0">
                <a:solidFill>
                  <a:srgbClr val="C00000"/>
                </a:solidFill>
                <a:latin typeface="+mn-lt"/>
                <a:cs typeface="+mn-cs"/>
              </a:rPr>
              <a:t>11.017</a:t>
            </a:r>
            <a:r>
              <a:rPr lang="it-IT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C00000"/>
                </a:solidFill>
                <a:latin typeface="+mn-lt"/>
                <a:cs typeface="+mn-cs"/>
              </a:rPr>
              <a:t>le startup innovative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C00000"/>
                </a:solidFill>
                <a:latin typeface="+mn-lt"/>
                <a:cs typeface="+mn-cs"/>
              </a:rPr>
              <a:t>operanti in Italia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C00000"/>
                </a:solidFill>
                <a:latin typeface="+mn-lt"/>
                <a:cs typeface="+mn-cs"/>
              </a:rPr>
              <a:t>al termine del  2019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600" dirty="0">
              <a:solidFill>
                <a:srgbClr val="C0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latin typeface="+mn-lt"/>
                <a:cs typeface="+mn-cs"/>
              </a:rPr>
              <a:t>180</a:t>
            </a:r>
            <a:r>
              <a:rPr lang="it-IT" sz="20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it-IT" dirty="0">
                <a:solidFill>
                  <a:srgbClr val="C00000"/>
                </a:solidFill>
                <a:latin typeface="+mn-lt"/>
                <a:cs typeface="+mn-cs"/>
              </a:rPr>
              <a:t>in provincia di Trento</a:t>
            </a:r>
            <a:endParaRPr lang="it-IT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91519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4578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7410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Immagin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3800" y="2247900"/>
            <a:ext cx="421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sellaDiTesto 8"/>
          <p:cNvSpPr txBox="1">
            <a:spLocks noChangeArrowheads="1"/>
          </p:cNvSpPr>
          <p:nvPr/>
        </p:nvSpPr>
        <p:spPr bwMode="auto">
          <a:xfrm>
            <a:off x="4383088" y="5843588"/>
            <a:ext cx="18716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2400" i="1" baseline="30000">
                <a:solidFill>
                  <a:schemeClr val="bg1"/>
                </a:solidFill>
                <a:latin typeface="Amazing Grotesk Italic"/>
                <a:ea typeface="Amazing Grotesk Italic"/>
                <a:cs typeface="Amazing Grotesk Italic"/>
              </a:rPr>
              <a:t>www.tn.camcom.it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2775" y="344488"/>
            <a:ext cx="6746875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523875" y="2427288"/>
            <a:ext cx="8385175" cy="3816350"/>
          </a:xfrm>
          <a:prstGeom prst="rect">
            <a:avLst/>
          </a:prstGeom>
          <a:solidFill>
            <a:srgbClr val="EEEC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latin typeface="+mn-lt"/>
                <a:cs typeface="+mn-cs"/>
              </a:rPr>
              <a:t>  45.000   PRATICHE TELEMATICHE</a:t>
            </a:r>
            <a:br>
              <a:rPr lang="it-IT" sz="2400" dirty="0">
                <a:latin typeface="+mn-lt"/>
                <a:cs typeface="+mn-cs"/>
              </a:rPr>
            </a:br>
            <a:endParaRPr lang="it-IT" sz="1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latin typeface="+mn-lt"/>
                <a:cs typeface="+mn-cs"/>
              </a:rPr>
              <a:t>   7.600    PRATICHE D’UFFICIO</a:t>
            </a:r>
            <a:br>
              <a:rPr lang="it-IT" sz="2400" dirty="0">
                <a:latin typeface="+mn-lt"/>
                <a:cs typeface="+mn-cs"/>
              </a:rPr>
            </a:br>
            <a:endParaRPr lang="it-IT" sz="1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latin typeface="+mn-lt"/>
                <a:cs typeface="+mn-cs"/>
              </a:rPr>
              <a:t>   3.300    PRATICHE </a:t>
            </a:r>
            <a:r>
              <a:rPr lang="it-IT" sz="2400" dirty="0">
                <a:latin typeface="+mn-lt"/>
                <a:cs typeface="+mn-cs"/>
              </a:rPr>
              <a:t>ALBO IMPRESE ARTIGIANE </a:t>
            </a:r>
            <a:r>
              <a:rPr lang="it-IT" sz="2400" dirty="0">
                <a:latin typeface="+mn-lt"/>
                <a:cs typeface="+mn-cs"/>
              </a:rPr>
              <a:t/>
            </a:r>
            <a:br>
              <a:rPr lang="it-IT" sz="2400" dirty="0">
                <a:latin typeface="+mn-lt"/>
                <a:cs typeface="+mn-cs"/>
              </a:rPr>
            </a:br>
            <a:endParaRPr lang="it-IT" sz="1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latin typeface="+mn-lt"/>
                <a:cs typeface="+mn-cs"/>
              </a:rPr>
              <a:t>   8.600    BILANCI </a:t>
            </a:r>
            <a:r>
              <a:rPr lang="it-IT" sz="2400" dirty="0">
                <a:latin typeface="+mn-lt"/>
                <a:cs typeface="+mn-cs"/>
              </a:rPr>
              <a:t>DEPOSITATI </a:t>
            </a:r>
            <a:r>
              <a:rPr lang="it-IT" sz="2400" dirty="0">
                <a:latin typeface="+mn-lt"/>
                <a:cs typeface="+mn-cs"/>
              </a:rPr>
              <a:t>di </a:t>
            </a:r>
            <a:r>
              <a:rPr lang="it-IT" sz="2400" dirty="0" err="1">
                <a:latin typeface="+mn-lt"/>
                <a:cs typeface="+mn-cs"/>
              </a:rPr>
              <a:t>soc</a:t>
            </a:r>
            <a:r>
              <a:rPr lang="it-IT" sz="2400" dirty="0">
                <a:latin typeface="+mn-lt"/>
                <a:cs typeface="+mn-cs"/>
              </a:rPr>
              <a:t>. di capitale e cooperative</a:t>
            </a:r>
            <a:br>
              <a:rPr lang="it-IT" sz="2400" dirty="0">
                <a:latin typeface="+mn-lt"/>
                <a:cs typeface="+mn-cs"/>
              </a:rPr>
            </a:br>
            <a:endParaRPr lang="it-IT" sz="1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latin typeface="+mn-lt"/>
                <a:cs typeface="+mn-cs"/>
              </a:rPr>
              <a:t>   4.300    DOCUMENTI </a:t>
            </a:r>
            <a:r>
              <a:rPr lang="it-IT" sz="2400" dirty="0">
                <a:latin typeface="+mn-lt"/>
                <a:cs typeface="+mn-cs"/>
              </a:rPr>
              <a:t>RILASCIATI ALL’UTENZA </a:t>
            </a:r>
            <a:r>
              <a:rPr lang="it-IT" sz="2400" dirty="0">
                <a:latin typeface="+mn-lt"/>
                <a:cs typeface="+mn-cs"/>
              </a:rPr>
              <a:t/>
            </a:r>
            <a:br>
              <a:rPr lang="it-IT" sz="2400" dirty="0">
                <a:latin typeface="+mn-lt"/>
                <a:cs typeface="+mn-cs"/>
              </a:rPr>
            </a:br>
            <a:r>
              <a:rPr lang="it-IT" sz="2400" dirty="0">
                <a:latin typeface="+mn-lt"/>
                <a:cs typeface="+mn-cs"/>
              </a:rPr>
              <a:t>                 (visure, certificati, copie atti depositati)</a:t>
            </a:r>
            <a:br>
              <a:rPr lang="it-IT" sz="2400" dirty="0">
                <a:latin typeface="+mn-lt"/>
                <a:cs typeface="+mn-cs"/>
              </a:rPr>
            </a:br>
            <a:endParaRPr lang="it-IT" sz="1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latin typeface="+mn-lt"/>
                <a:cs typeface="+mn-cs"/>
              </a:rPr>
              <a:t>   5.000    LIBRI </a:t>
            </a:r>
            <a:r>
              <a:rPr lang="it-IT" sz="2400" dirty="0">
                <a:latin typeface="+mn-lt"/>
                <a:cs typeface="+mn-cs"/>
              </a:rPr>
              <a:t>SOCIALI VIDIMATI </a:t>
            </a:r>
            <a:r>
              <a:rPr lang="it-IT" sz="2400" dirty="0">
                <a:latin typeface="+mn-lt"/>
                <a:cs typeface="+mn-cs"/>
              </a:rPr>
              <a:t/>
            </a:r>
            <a:br>
              <a:rPr lang="it-IT" sz="2400" dirty="0">
                <a:latin typeface="+mn-lt"/>
                <a:cs typeface="+mn-cs"/>
              </a:rPr>
            </a:br>
            <a:r>
              <a:rPr lang="it-IT" sz="2400" dirty="0">
                <a:latin typeface="+mn-lt"/>
                <a:cs typeface="+mn-cs"/>
              </a:rPr>
              <a:t>                 (</a:t>
            </a:r>
            <a:r>
              <a:rPr lang="it-IT" sz="2400" dirty="0">
                <a:latin typeface="+mn-lt"/>
                <a:cs typeface="+mn-cs"/>
              </a:rPr>
              <a:t>corrispondenti a </a:t>
            </a:r>
            <a:r>
              <a:rPr lang="it-IT" sz="2400" dirty="0">
                <a:latin typeface="+mn-lt"/>
                <a:cs typeface="+mn-cs"/>
              </a:rPr>
              <a:t>1.000.000 di </a:t>
            </a:r>
            <a:r>
              <a:rPr lang="it-IT" sz="2400" dirty="0">
                <a:latin typeface="+mn-lt"/>
                <a:cs typeface="+mn-cs"/>
              </a:rPr>
              <a:t>pagine)</a:t>
            </a:r>
          </a:p>
        </p:txBody>
      </p:sp>
      <p:sp>
        <p:nvSpPr>
          <p:cNvPr id="8195" name="Rettangolo 10"/>
          <p:cNvSpPr>
            <a:spLocks noChangeArrowheads="1"/>
          </p:cNvSpPr>
          <p:nvPr/>
        </p:nvSpPr>
        <p:spPr bwMode="auto">
          <a:xfrm>
            <a:off x="390525" y="1309688"/>
            <a:ext cx="6978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B1291C"/>
                </a:solidFill>
                <a:latin typeface="Calibri" pitchFamily="34" charset="0"/>
              </a:rPr>
              <a:t>ATTIVITÀ DEL REGISTRO IMPRESE </a:t>
            </a:r>
          </a:p>
          <a:p>
            <a:r>
              <a:rPr lang="it-IT" sz="2400" b="1">
                <a:solidFill>
                  <a:srgbClr val="B1291C"/>
                </a:solidFill>
                <a:latin typeface="Calibri" pitchFamily="34" charset="0"/>
              </a:rPr>
              <a:t>- alcuni dati -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1671638"/>
            <a:ext cx="9144000" cy="136048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12775" y="344488"/>
            <a:ext cx="6746875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sp>
        <p:nvSpPr>
          <p:cNvPr id="9219" name="Rettangolo 1"/>
          <p:cNvSpPr>
            <a:spLocks noChangeArrowheads="1"/>
          </p:cNvSpPr>
          <p:nvPr/>
        </p:nvSpPr>
        <p:spPr bwMode="auto">
          <a:xfrm>
            <a:off x="-77788" y="1708150"/>
            <a:ext cx="337343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b="1">
                <a:solidFill>
                  <a:srgbClr val="B1291C"/>
                </a:solidFill>
                <a:latin typeface="Calibri" pitchFamily="34" charset="0"/>
              </a:rPr>
              <a:t>IMPRESE </a:t>
            </a:r>
          </a:p>
          <a:p>
            <a:pPr algn="ctr"/>
            <a:r>
              <a:rPr lang="it-IT" sz="2200" b="1">
                <a:solidFill>
                  <a:srgbClr val="B1291C"/>
                </a:solidFill>
                <a:latin typeface="Calibri" pitchFamily="34" charset="0"/>
              </a:rPr>
              <a:t>REGISTRATE</a:t>
            </a:r>
          </a:p>
          <a:p>
            <a:pPr algn="ctr"/>
            <a:r>
              <a:rPr lang="it-IT" sz="3200" b="1">
                <a:solidFill>
                  <a:srgbClr val="B1291C"/>
                </a:solidFill>
                <a:latin typeface="Calibri" pitchFamily="34" charset="0"/>
              </a:rPr>
              <a:t>50.846</a:t>
            </a:r>
          </a:p>
        </p:txBody>
      </p:sp>
      <p:sp>
        <p:nvSpPr>
          <p:cNvPr id="9220" name="Rettangolo 6"/>
          <p:cNvSpPr>
            <a:spLocks noChangeArrowheads="1"/>
          </p:cNvSpPr>
          <p:nvPr/>
        </p:nvSpPr>
        <p:spPr bwMode="auto">
          <a:xfrm>
            <a:off x="2984500" y="1714500"/>
            <a:ext cx="33734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b="1">
                <a:solidFill>
                  <a:srgbClr val="B1291C"/>
                </a:solidFill>
                <a:latin typeface="Calibri" pitchFamily="34" charset="0"/>
              </a:rPr>
              <a:t>UNITÀ </a:t>
            </a:r>
          </a:p>
          <a:p>
            <a:pPr algn="ctr"/>
            <a:r>
              <a:rPr lang="it-IT" sz="2200" b="1">
                <a:solidFill>
                  <a:srgbClr val="B1291C"/>
                </a:solidFill>
                <a:latin typeface="Calibri" pitchFamily="34" charset="0"/>
              </a:rPr>
              <a:t>LOCALI</a:t>
            </a:r>
          </a:p>
          <a:p>
            <a:pPr algn="ctr"/>
            <a:r>
              <a:rPr lang="it-IT" sz="3200" b="1">
                <a:solidFill>
                  <a:srgbClr val="B1291C"/>
                </a:solidFill>
                <a:latin typeface="Calibri" pitchFamily="34" charset="0"/>
              </a:rPr>
              <a:t>12.448</a:t>
            </a:r>
          </a:p>
        </p:txBody>
      </p:sp>
      <p:sp>
        <p:nvSpPr>
          <p:cNvPr id="9221" name="Rettangolo 7"/>
          <p:cNvSpPr>
            <a:spLocks noChangeArrowheads="1"/>
          </p:cNvSpPr>
          <p:nvPr/>
        </p:nvSpPr>
        <p:spPr bwMode="auto">
          <a:xfrm>
            <a:off x="5732463" y="1708150"/>
            <a:ext cx="38639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79388"/>
            <a:r>
              <a:rPr lang="it-IT" sz="2200" b="1">
                <a:solidFill>
                  <a:srgbClr val="B1291C"/>
                </a:solidFill>
                <a:latin typeface="Calibri" pitchFamily="34" charset="0"/>
              </a:rPr>
              <a:t>TOTALE </a:t>
            </a:r>
          </a:p>
          <a:p>
            <a:pPr algn="ctr" defTabSz="179388"/>
            <a:r>
              <a:rPr lang="it-IT" sz="2200" b="1">
                <a:solidFill>
                  <a:srgbClr val="B1291C"/>
                </a:solidFill>
                <a:latin typeface="Calibri" pitchFamily="34" charset="0"/>
              </a:rPr>
              <a:t>LOCALIZZAZIONI</a:t>
            </a:r>
          </a:p>
          <a:p>
            <a:pPr algn="ctr" defTabSz="179388"/>
            <a:r>
              <a:rPr lang="it-IT" sz="3200" b="1">
                <a:solidFill>
                  <a:srgbClr val="B1291C"/>
                </a:solidFill>
                <a:latin typeface="Calibri" pitchFamily="34" charset="0"/>
              </a:rPr>
              <a:t>63.294</a:t>
            </a:r>
          </a:p>
          <a:p>
            <a:pPr algn="ctr" defTabSz="179388"/>
            <a:endParaRPr lang="it-IT" sz="2400" b="1">
              <a:solidFill>
                <a:srgbClr val="B1291C"/>
              </a:solidFill>
              <a:latin typeface="Amazing Grotesk"/>
            </a:endParaRPr>
          </a:p>
        </p:txBody>
      </p:sp>
      <p:cxnSp>
        <p:nvCxnSpPr>
          <p:cNvPr id="12" name="Connettore diritto 11"/>
          <p:cNvCxnSpPr/>
          <p:nvPr/>
        </p:nvCxnSpPr>
        <p:spPr>
          <a:xfrm>
            <a:off x="3221038" y="1677988"/>
            <a:ext cx="0" cy="13604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6261100" y="1671638"/>
            <a:ext cx="0" cy="13604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1279525" y="4497388"/>
            <a:ext cx="5646738" cy="1323975"/>
          </a:xfrm>
          <a:prstGeom prst="rect">
            <a:avLst/>
          </a:prstGeom>
          <a:solidFill>
            <a:srgbClr val="EEEC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Amazing Grotesk" pitchFamily="2" charset="0"/>
                <a:cs typeface="+mn-cs"/>
              </a:rPr>
              <a:t>   </a:t>
            </a:r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rPr>
              <a:t>46.300  imprese </a:t>
            </a:r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rPr>
              <a:t>attive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rPr>
              <a:t>      2.788  imprese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rPr>
              <a:t>inattive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rPr>
              <a:t>      1.104  imprese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rPr>
              <a:t>in scioglimento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rPr>
              <a:t>/liquidazione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    654 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imprese con procedure </a:t>
            </a:r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concorsuali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0" name="Freccia in giù 59"/>
          <p:cNvSpPr/>
          <p:nvPr/>
        </p:nvSpPr>
        <p:spPr>
          <a:xfrm>
            <a:off x="1306513" y="3225800"/>
            <a:ext cx="606425" cy="963613"/>
          </a:xfrm>
          <a:prstGeom prst="downArrow">
            <a:avLst/>
          </a:prstGeom>
          <a:solidFill>
            <a:srgbClr val="927E6E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ttangolo 4"/>
          <p:cNvSpPr>
            <a:spLocks noChangeArrowheads="1"/>
          </p:cNvSpPr>
          <p:nvPr/>
        </p:nvSpPr>
        <p:spPr bwMode="auto">
          <a:xfrm>
            <a:off x="381000" y="1309688"/>
            <a:ext cx="6215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B1291C"/>
                </a:solidFill>
                <a:latin typeface="Calibri" pitchFamily="34" charset="0"/>
              </a:rPr>
              <a:t>IMPRESE REGISTRATE E ATTIVE </a:t>
            </a:r>
          </a:p>
          <a:p>
            <a:r>
              <a:rPr lang="it-IT" sz="1600" b="1">
                <a:solidFill>
                  <a:srgbClr val="B1291C"/>
                </a:solidFill>
                <a:latin typeface="Calibri" pitchFamily="34" charset="0"/>
              </a:rPr>
              <a:t>(2007-2019)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2775" y="344488"/>
            <a:ext cx="6746875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pic>
        <p:nvPicPr>
          <p:cNvPr id="10243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2406650"/>
            <a:ext cx="7018338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asellaDiTesto 3"/>
          <p:cNvSpPr txBox="1">
            <a:spLocks noChangeArrowheads="1"/>
          </p:cNvSpPr>
          <p:nvPr/>
        </p:nvSpPr>
        <p:spPr bwMode="auto">
          <a:xfrm>
            <a:off x="717550" y="1401763"/>
            <a:ext cx="52260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Amazing Grotesk"/>
                <a:ea typeface="Amazing Grotesk"/>
                <a:cs typeface="Amazing Grotesk"/>
              </a:rPr>
              <a:t>Indagine trimestrale sulla congiuntura in provincia di Trento</a:t>
            </a:r>
          </a:p>
          <a:p>
            <a:r>
              <a:rPr lang="it-IT" sz="1400">
                <a:solidFill>
                  <a:schemeClr val="bg1"/>
                </a:solidFill>
                <a:latin typeface="Amazing Grotesk"/>
                <a:ea typeface="Amazing Grotesk"/>
                <a:cs typeface="Amazing Grotesk"/>
              </a:rPr>
              <a:t>3° trimestre 2015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2938" y="333375"/>
            <a:ext cx="6746875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della provincia di Trento 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77825" y="1389063"/>
            <a:ext cx="70119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B1291C"/>
                </a:solidFill>
                <a:latin typeface="+mj-lt"/>
                <a:cs typeface="+mn-cs"/>
              </a:rPr>
              <a:t>ANDAMENTO DEL SALDO DELLE IMPRESE REGISTRATE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B1291C"/>
                </a:solidFill>
                <a:latin typeface="+mj-lt"/>
                <a:cs typeface="+mn-cs"/>
              </a:rPr>
              <a:t>(2010-2019)</a:t>
            </a:r>
          </a:p>
        </p:txBody>
      </p:sp>
      <p:sp>
        <p:nvSpPr>
          <p:cNvPr id="2" name="Rettangolo 1"/>
          <p:cNvSpPr/>
          <p:nvPr/>
        </p:nvSpPr>
        <p:spPr>
          <a:xfrm>
            <a:off x="6986588" y="3344863"/>
            <a:ext cx="1905000" cy="101441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C00000"/>
                </a:solidFill>
                <a:latin typeface="+mj-lt"/>
                <a:cs typeface="+mn-cs"/>
              </a:rPr>
              <a:t>SALDO 2019</a:t>
            </a:r>
            <a:endParaRPr lang="it-IT" sz="2400" dirty="0">
              <a:solidFill>
                <a:srgbClr val="C00000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B1291C"/>
                </a:solidFill>
                <a:latin typeface="+mj-lt"/>
                <a:cs typeface="+mn-cs"/>
              </a:rPr>
              <a:t>Imprese registrate</a:t>
            </a:r>
            <a:endParaRPr lang="it-IT" sz="1600" dirty="0">
              <a:solidFill>
                <a:srgbClr val="B1291C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C00000"/>
                </a:solidFill>
                <a:latin typeface="+mj-lt"/>
                <a:cs typeface="+mn-cs"/>
              </a:rPr>
              <a:t>+2</a:t>
            </a:r>
          </a:p>
        </p:txBody>
      </p:sp>
      <p:pic>
        <p:nvPicPr>
          <p:cNvPr id="11269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343150"/>
            <a:ext cx="63531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15950" y="342900"/>
            <a:ext cx="6746875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della provincia di Trento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0525" y="1447800"/>
            <a:ext cx="67452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B1291C"/>
                </a:solidFill>
                <a:latin typeface="+mj-lt"/>
                <a:cs typeface="+mn-cs"/>
              </a:rPr>
              <a:t>IMPRESE REGISTRATE PER SETTORE DI ATTIVITÀ</a:t>
            </a:r>
            <a:endParaRPr lang="it-IT" sz="1400" b="1" dirty="0">
              <a:solidFill>
                <a:srgbClr val="B1291C"/>
              </a:solidFill>
              <a:latin typeface="+mj-lt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 rot="16200000">
            <a:off x="-929481" y="3966369"/>
            <a:ext cx="3317875" cy="3381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rPr>
              <a:t>SETTORE ECONOMICO DI ATTIVITÀ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75" y="2476500"/>
            <a:ext cx="7326313" cy="33242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38" y="2219325"/>
            <a:ext cx="8008937" cy="41211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314" name="CasellaDiTesto 7"/>
          <p:cNvSpPr txBox="1">
            <a:spLocks noChangeArrowheads="1"/>
          </p:cNvSpPr>
          <p:nvPr/>
        </p:nvSpPr>
        <p:spPr bwMode="auto">
          <a:xfrm>
            <a:off x="642938" y="369888"/>
            <a:ext cx="6746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Calibri" pitchFamily="34" charset="0"/>
                <a:ea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600">
                <a:solidFill>
                  <a:schemeClr val="bg1"/>
                </a:solidFill>
                <a:latin typeface="Calibri" pitchFamily="34" charset="0"/>
                <a:ea typeface="Amazing Grotesk"/>
                <a:cs typeface="Amazing Grotesk"/>
              </a:rPr>
              <a:t>della provincia di Trento  e la sua evoluzione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49250" y="1387475"/>
            <a:ext cx="6765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B1291C"/>
                </a:solidFill>
                <a:latin typeface="+mj-lt"/>
                <a:cs typeface="+mn-cs"/>
              </a:rPr>
              <a:t>IMPRESE REGISTRATE PER SETTORE DI ATTIVITÀ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B1291C"/>
                </a:solidFill>
                <a:latin typeface="+mn-lt"/>
                <a:cs typeface="+mn-cs"/>
              </a:rPr>
              <a:t>(confronto 2009-2019)</a:t>
            </a:r>
          </a:p>
        </p:txBody>
      </p:sp>
      <p:sp>
        <p:nvSpPr>
          <p:cNvPr id="13316" name="CasellaDiTesto 2"/>
          <p:cNvSpPr txBox="1">
            <a:spLocks noChangeArrowheads="1"/>
          </p:cNvSpPr>
          <p:nvPr/>
        </p:nvSpPr>
        <p:spPr bwMode="auto">
          <a:xfrm>
            <a:off x="1154113" y="6354763"/>
            <a:ext cx="8937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>
                <a:solidFill>
                  <a:srgbClr val="C00000"/>
                </a:solidFill>
                <a:latin typeface="Amazing Grotesk"/>
              </a:rPr>
              <a:t>Agricoltura</a:t>
            </a:r>
          </a:p>
        </p:txBody>
      </p:sp>
      <p:sp>
        <p:nvSpPr>
          <p:cNvPr id="13317" name="CasellaDiTesto 11"/>
          <p:cNvSpPr txBox="1">
            <a:spLocks noChangeArrowheads="1"/>
          </p:cNvSpPr>
          <p:nvPr/>
        </p:nvSpPr>
        <p:spPr bwMode="auto">
          <a:xfrm>
            <a:off x="1938338" y="6365875"/>
            <a:ext cx="8937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>
                <a:solidFill>
                  <a:srgbClr val="C00000"/>
                </a:solidFill>
                <a:latin typeface="Amazing Grotesk"/>
              </a:rPr>
              <a:t>Commercio</a:t>
            </a:r>
          </a:p>
        </p:txBody>
      </p:sp>
      <p:sp>
        <p:nvSpPr>
          <p:cNvPr id="13318" name="CasellaDiTesto 12"/>
          <p:cNvSpPr txBox="1">
            <a:spLocks noChangeArrowheads="1"/>
          </p:cNvSpPr>
          <p:nvPr/>
        </p:nvSpPr>
        <p:spPr bwMode="auto">
          <a:xfrm>
            <a:off x="2732088" y="6362700"/>
            <a:ext cx="9731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>
                <a:solidFill>
                  <a:srgbClr val="C00000"/>
                </a:solidFill>
                <a:latin typeface="Amazing Grotesk"/>
              </a:rPr>
              <a:t>Costruzioni</a:t>
            </a:r>
          </a:p>
        </p:txBody>
      </p:sp>
      <p:sp>
        <p:nvSpPr>
          <p:cNvPr id="13319" name="CasellaDiTesto 13"/>
          <p:cNvSpPr txBox="1">
            <a:spLocks noChangeArrowheads="1"/>
          </p:cNvSpPr>
          <p:nvPr/>
        </p:nvSpPr>
        <p:spPr bwMode="auto">
          <a:xfrm>
            <a:off x="4365625" y="6367463"/>
            <a:ext cx="9731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>
                <a:solidFill>
                  <a:srgbClr val="C00000"/>
                </a:solidFill>
                <a:latin typeface="Amazing Grotesk"/>
              </a:rPr>
              <a:t>Turismo</a:t>
            </a:r>
          </a:p>
        </p:txBody>
      </p:sp>
      <p:sp>
        <p:nvSpPr>
          <p:cNvPr id="13320" name="CasellaDiTesto 14"/>
          <p:cNvSpPr txBox="1">
            <a:spLocks noChangeArrowheads="1"/>
          </p:cNvSpPr>
          <p:nvPr/>
        </p:nvSpPr>
        <p:spPr bwMode="auto">
          <a:xfrm>
            <a:off x="3482975" y="6323013"/>
            <a:ext cx="973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000" b="1">
                <a:solidFill>
                  <a:srgbClr val="C00000"/>
                </a:solidFill>
                <a:latin typeface="Amazing Grotesk"/>
              </a:rPr>
              <a:t>Servizi</a:t>
            </a:r>
            <a:br>
              <a:rPr lang="it-IT" sz="1000" b="1">
                <a:solidFill>
                  <a:srgbClr val="C00000"/>
                </a:solidFill>
                <a:latin typeface="Amazing Grotesk"/>
              </a:rPr>
            </a:br>
            <a:r>
              <a:rPr lang="it-IT" sz="1000" b="1">
                <a:solidFill>
                  <a:srgbClr val="C00000"/>
                </a:solidFill>
                <a:latin typeface="Amazing Grotesk"/>
              </a:rPr>
              <a:t>imp. </a:t>
            </a:r>
          </a:p>
        </p:txBody>
      </p:sp>
      <p:sp>
        <p:nvSpPr>
          <p:cNvPr id="13321" name="CasellaDiTesto 15"/>
          <p:cNvSpPr txBox="1">
            <a:spLocks noChangeArrowheads="1"/>
          </p:cNvSpPr>
          <p:nvPr/>
        </p:nvSpPr>
        <p:spPr bwMode="auto">
          <a:xfrm>
            <a:off x="5081588" y="6337300"/>
            <a:ext cx="973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000" b="1">
                <a:solidFill>
                  <a:srgbClr val="C00000"/>
                </a:solidFill>
                <a:latin typeface="Amazing Grotesk"/>
              </a:rPr>
              <a:t>Manifatt., </a:t>
            </a:r>
          </a:p>
          <a:p>
            <a:pPr algn="ctr"/>
            <a:r>
              <a:rPr lang="it-IT" sz="1000" b="1">
                <a:solidFill>
                  <a:srgbClr val="C00000"/>
                </a:solidFill>
                <a:latin typeface="Amazing Grotesk"/>
              </a:rPr>
              <a:t>ener. e min.</a:t>
            </a:r>
          </a:p>
        </p:txBody>
      </p:sp>
      <p:sp>
        <p:nvSpPr>
          <p:cNvPr id="13322" name="CasellaDiTesto 16"/>
          <p:cNvSpPr txBox="1">
            <a:spLocks noChangeArrowheads="1"/>
          </p:cNvSpPr>
          <p:nvPr/>
        </p:nvSpPr>
        <p:spPr bwMode="auto">
          <a:xfrm>
            <a:off x="5838825" y="6332538"/>
            <a:ext cx="974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000" b="1">
                <a:solidFill>
                  <a:srgbClr val="C00000"/>
                </a:solidFill>
                <a:latin typeface="Amazing Grotesk"/>
              </a:rPr>
              <a:t>Atri </a:t>
            </a:r>
          </a:p>
          <a:p>
            <a:pPr algn="ctr"/>
            <a:r>
              <a:rPr lang="it-IT" sz="1000" b="1">
                <a:solidFill>
                  <a:srgbClr val="C00000"/>
                </a:solidFill>
                <a:latin typeface="Amazing Grotesk"/>
              </a:rPr>
              <a:t>settori</a:t>
            </a:r>
          </a:p>
        </p:txBody>
      </p:sp>
      <p:sp>
        <p:nvSpPr>
          <p:cNvPr id="13323" name="CasellaDiTesto 17"/>
          <p:cNvSpPr txBox="1">
            <a:spLocks noChangeArrowheads="1"/>
          </p:cNvSpPr>
          <p:nvPr/>
        </p:nvSpPr>
        <p:spPr bwMode="auto">
          <a:xfrm>
            <a:off x="6723063" y="6359525"/>
            <a:ext cx="9731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>
                <a:solidFill>
                  <a:srgbClr val="C00000"/>
                </a:solidFill>
                <a:latin typeface="Amazing Grotesk"/>
              </a:rPr>
              <a:t>Trasporti</a:t>
            </a:r>
          </a:p>
        </p:txBody>
      </p:sp>
      <p:sp>
        <p:nvSpPr>
          <p:cNvPr id="13324" name="CasellaDiTesto 18"/>
          <p:cNvSpPr txBox="1">
            <a:spLocks noChangeArrowheads="1"/>
          </p:cNvSpPr>
          <p:nvPr/>
        </p:nvSpPr>
        <p:spPr bwMode="auto">
          <a:xfrm>
            <a:off x="7502525" y="6313488"/>
            <a:ext cx="973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000" b="1">
                <a:solidFill>
                  <a:srgbClr val="C00000"/>
                </a:solidFill>
                <a:latin typeface="Amazing Grotesk"/>
              </a:rPr>
              <a:t>Assicuraz. </a:t>
            </a:r>
          </a:p>
          <a:p>
            <a:pPr algn="ctr"/>
            <a:r>
              <a:rPr lang="it-IT" sz="1000" b="1">
                <a:solidFill>
                  <a:srgbClr val="C00000"/>
                </a:solidFill>
                <a:latin typeface="Amazing Grotesk"/>
              </a:rPr>
              <a:t>e credito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1600200" y="2701925"/>
            <a:ext cx="180975" cy="19367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7" name="Freccia in su 56"/>
          <p:cNvSpPr/>
          <p:nvPr/>
        </p:nvSpPr>
        <p:spPr>
          <a:xfrm>
            <a:off x="3952875" y="4075113"/>
            <a:ext cx="179388" cy="195262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420813" y="2425700"/>
            <a:ext cx="6270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+mj-lt"/>
                <a:cs typeface="+mn-cs"/>
              </a:rPr>
              <a:t>-8,7%</a:t>
            </a:r>
            <a:endParaRPr lang="it-IT" sz="1200" dirty="0">
              <a:latin typeface="+mj-lt"/>
              <a:cs typeface="+mn-cs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2154238" y="3394075"/>
            <a:ext cx="6270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+mj-lt"/>
                <a:cs typeface="+mn-cs"/>
              </a:rPr>
              <a:t>-10,5%</a:t>
            </a:r>
            <a:endParaRPr lang="it-IT" sz="1200" dirty="0">
              <a:latin typeface="+mj-lt"/>
              <a:cs typeface="+mn-cs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2994025" y="3648075"/>
            <a:ext cx="711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+mj-lt"/>
                <a:cs typeface="+mn-cs"/>
              </a:rPr>
              <a:t>-12,3%</a:t>
            </a:r>
            <a:endParaRPr lang="it-IT" sz="1200" dirty="0">
              <a:latin typeface="+mj-lt"/>
              <a:cs typeface="+mn-cs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3744913" y="3779838"/>
            <a:ext cx="7112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+mj-lt"/>
                <a:cs typeface="+mn-cs"/>
              </a:rPr>
              <a:t>+22,3%</a:t>
            </a:r>
            <a:endParaRPr lang="it-IT" sz="1200" dirty="0">
              <a:latin typeface="+mj-lt"/>
              <a:cs typeface="+mn-cs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4543425" y="4276725"/>
            <a:ext cx="712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+mj-lt"/>
                <a:cs typeface="+mn-cs"/>
              </a:rPr>
              <a:t>+5,7%</a:t>
            </a:r>
            <a:endParaRPr lang="it-IT" sz="1200" dirty="0">
              <a:latin typeface="+mj-lt"/>
              <a:cs typeface="+mn-cs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5338763" y="4471988"/>
            <a:ext cx="711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+mj-lt"/>
                <a:cs typeface="+mn-cs"/>
              </a:rPr>
              <a:t>-6,5%</a:t>
            </a:r>
            <a:endParaRPr lang="it-IT" sz="1200" dirty="0">
              <a:latin typeface="+mj-lt"/>
              <a:cs typeface="+mn-cs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6100763" y="4846638"/>
            <a:ext cx="71278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+mj-lt"/>
                <a:cs typeface="+mn-cs"/>
              </a:rPr>
              <a:t>+12,4%</a:t>
            </a:r>
            <a:endParaRPr lang="it-IT" sz="1200" dirty="0">
              <a:latin typeface="+mj-lt"/>
              <a:cs typeface="+mn-cs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6954838" y="5332413"/>
            <a:ext cx="71278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+mj-lt"/>
                <a:cs typeface="+mn-cs"/>
              </a:rPr>
              <a:t>-7,1%</a:t>
            </a:r>
            <a:endParaRPr lang="it-IT" sz="1200" dirty="0">
              <a:latin typeface="+mj-lt"/>
              <a:cs typeface="+mn-cs"/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7648575" y="5376863"/>
            <a:ext cx="711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+mj-lt"/>
                <a:cs typeface="+mn-cs"/>
              </a:rPr>
              <a:t>+13,9%</a:t>
            </a:r>
            <a:endParaRPr lang="it-IT" sz="1200" dirty="0">
              <a:latin typeface="+mj-lt"/>
              <a:cs typeface="+mn-cs"/>
            </a:endParaRPr>
          </a:p>
        </p:txBody>
      </p:sp>
      <p:sp>
        <p:nvSpPr>
          <p:cNvPr id="33" name="Freccia in giù 32"/>
          <p:cNvSpPr/>
          <p:nvPr/>
        </p:nvSpPr>
        <p:spPr>
          <a:xfrm>
            <a:off x="2378075" y="3689350"/>
            <a:ext cx="180975" cy="19367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4" name="Freccia in giù 33"/>
          <p:cNvSpPr/>
          <p:nvPr/>
        </p:nvSpPr>
        <p:spPr>
          <a:xfrm>
            <a:off x="3175000" y="3986213"/>
            <a:ext cx="179388" cy="19367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5" name="Freccia in giù 34"/>
          <p:cNvSpPr/>
          <p:nvPr/>
        </p:nvSpPr>
        <p:spPr>
          <a:xfrm>
            <a:off x="5529263" y="4733925"/>
            <a:ext cx="179387" cy="19367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6" name="Freccia in giù 35"/>
          <p:cNvSpPr/>
          <p:nvPr/>
        </p:nvSpPr>
        <p:spPr>
          <a:xfrm>
            <a:off x="7112000" y="5588000"/>
            <a:ext cx="180975" cy="19367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7" name="Freccia in su 36"/>
          <p:cNvSpPr/>
          <p:nvPr/>
        </p:nvSpPr>
        <p:spPr>
          <a:xfrm>
            <a:off x="4746625" y="4524375"/>
            <a:ext cx="180975" cy="195263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8" name="Freccia in su 37"/>
          <p:cNvSpPr/>
          <p:nvPr/>
        </p:nvSpPr>
        <p:spPr>
          <a:xfrm>
            <a:off x="6315075" y="5138738"/>
            <a:ext cx="180975" cy="193675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9" name="Freccia in su 38"/>
          <p:cNvSpPr/>
          <p:nvPr/>
        </p:nvSpPr>
        <p:spPr>
          <a:xfrm>
            <a:off x="7896225" y="5670550"/>
            <a:ext cx="179388" cy="193675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42938" y="369888"/>
            <a:ext cx="6746875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La struttura del sistema imprenditoriale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cs typeface="Amazing Grotesk"/>
              </a:rPr>
              <a:t>della provincia di Trento  e la sua evoluzione</a:t>
            </a:r>
            <a:endParaRPr lang="it-IT" sz="1600" dirty="0">
              <a:solidFill>
                <a:schemeClr val="bg1"/>
              </a:solidFill>
              <a:latin typeface="+mj-lt"/>
              <a:cs typeface="Amazing Grotesk"/>
            </a:endParaRPr>
          </a:p>
        </p:txBody>
      </p:sp>
      <p:sp>
        <p:nvSpPr>
          <p:cNvPr id="15362" name="Rettangolo 4"/>
          <p:cNvSpPr>
            <a:spLocks noChangeArrowheads="1"/>
          </p:cNvSpPr>
          <p:nvPr/>
        </p:nvSpPr>
        <p:spPr bwMode="auto">
          <a:xfrm>
            <a:off x="388938" y="1206500"/>
            <a:ext cx="76850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B1291C"/>
                </a:solidFill>
                <a:latin typeface="Calibri" pitchFamily="34" charset="0"/>
              </a:rPr>
              <a:t>INCIDENZA % DELLE IMPRESE REGISTRATE PER </a:t>
            </a:r>
          </a:p>
          <a:p>
            <a:r>
              <a:rPr lang="it-IT" sz="2400" b="1">
                <a:solidFill>
                  <a:srgbClr val="B1291C"/>
                </a:solidFill>
                <a:latin typeface="Calibri" pitchFamily="34" charset="0"/>
              </a:rPr>
              <a:t>SETTORE DI ATTIVITÀ – </a:t>
            </a:r>
            <a:r>
              <a:rPr lang="it-IT" b="1">
                <a:solidFill>
                  <a:srgbClr val="B1291C"/>
                </a:solidFill>
                <a:latin typeface="Calibri" pitchFamily="34" charset="0"/>
              </a:rPr>
              <a:t>CONFRONTO TERRITORIALE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8" y="2189163"/>
            <a:ext cx="7300912" cy="43005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sellaDiTesto 6"/>
          <p:cNvSpPr txBox="1">
            <a:spLocks noChangeArrowheads="1"/>
          </p:cNvSpPr>
          <p:nvPr/>
        </p:nvSpPr>
        <p:spPr bwMode="auto">
          <a:xfrm>
            <a:off x="642938" y="350838"/>
            <a:ext cx="6746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Calibri" pitchFamily="34" charset="0"/>
                <a:ea typeface="Amazing Grotesk"/>
                <a:cs typeface="Amazing Grotesk"/>
              </a:rPr>
              <a:t>La struttura del sistema imprenditoriale </a:t>
            </a:r>
          </a:p>
          <a:p>
            <a:r>
              <a:rPr lang="it-IT" sz="1600">
                <a:solidFill>
                  <a:schemeClr val="bg1"/>
                </a:solidFill>
                <a:latin typeface="Calibri" pitchFamily="34" charset="0"/>
                <a:ea typeface="Amazing Grotesk"/>
                <a:cs typeface="Amazing Grotesk"/>
              </a:rPr>
              <a:t>della provincia di Trento  e la sua evoluzione</a:t>
            </a:r>
          </a:p>
        </p:txBody>
      </p:sp>
      <p:sp>
        <p:nvSpPr>
          <p:cNvPr id="16386" name="Rettangolo 3"/>
          <p:cNvSpPr>
            <a:spLocks noChangeArrowheads="1"/>
          </p:cNvSpPr>
          <p:nvPr/>
        </p:nvSpPr>
        <p:spPr bwMode="auto">
          <a:xfrm>
            <a:off x="382588" y="1266825"/>
            <a:ext cx="7694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B1291C"/>
                </a:solidFill>
                <a:latin typeface="Calibri" pitchFamily="34" charset="0"/>
              </a:rPr>
              <a:t>IMPRESE ARTIGIANE</a:t>
            </a:r>
          </a:p>
          <a:p>
            <a:r>
              <a:rPr lang="it-IT" sz="1600" b="1">
                <a:solidFill>
                  <a:srgbClr val="B1291C"/>
                </a:solidFill>
                <a:latin typeface="Calibri" pitchFamily="34" charset="0"/>
              </a:rPr>
              <a:t>(evoluzione 2009-2019)</a:t>
            </a:r>
            <a:endParaRPr lang="it-IT" sz="2400" b="1">
              <a:solidFill>
                <a:srgbClr val="B1291C"/>
              </a:solidFill>
              <a:latin typeface="Calibri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2400300"/>
            <a:ext cx="6888163" cy="36242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Ovale 7"/>
          <p:cNvSpPr/>
          <p:nvPr/>
        </p:nvSpPr>
        <p:spPr>
          <a:xfrm>
            <a:off x="6630988" y="3832225"/>
            <a:ext cx="696912" cy="517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389" name="CasellaDiTesto 2"/>
          <p:cNvSpPr txBox="1">
            <a:spLocks noChangeArrowheads="1"/>
          </p:cNvSpPr>
          <p:nvPr/>
        </p:nvSpPr>
        <p:spPr bwMode="auto">
          <a:xfrm>
            <a:off x="6600825" y="3922713"/>
            <a:ext cx="760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latin typeface="Calibri" pitchFamily="34" charset="0"/>
              </a:rPr>
              <a:t>12.176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506</Words>
  <Application>Microsoft Office PowerPoint</Application>
  <PresentationFormat>Presentazione su schermo (4:3)</PresentationFormat>
  <Paragraphs>147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Modello struttura</vt:lpstr>
      </vt:variant>
      <vt:variant>
        <vt:i4>3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Calibri</vt:lpstr>
      <vt:lpstr>Arial</vt:lpstr>
      <vt:lpstr>Amazing Grotesk Ultra</vt:lpstr>
      <vt:lpstr>Amazing Grotesk</vt:lpstr>
      <vt:lpstr>Wingdings</vt:lpstr>
      <vt:lpstr>Amazing Grotesk Italic</vt:lpstr>
      <vt:lpstr>Tema di Office</vt:lpstr>
      <vt:lpstr>Tema di Office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APERTURA DI PROCEDURE FALLIMENTARI E LIQUIDAZIONI COATTE AMMINISTRATIVE (2010-2019)</vt:lpstr>
      <vt:lpstr>Diapositiva 15</vt:lpstr>
      <vt:lpstr>START UP INNOVATIVE NUMERO DI START UP INNOVATIVE OGNI 10.000 IMPRESE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Creativi</dc:creator>
  <cp:lastModifiedBy>pr41367</cp:lastModifiedBy>
  <cp:revision>377</cp:revision>
  <cp:lastPrinted>2019-02-20T10:47:43Z</cp:lastPrinted>
  <dcterms:created xsi:type="dcterms:W3CDTF">2015-05-26T10:45:53Z</dcterms:created>
  <dcterms:modified xsi:type="dcterms:W3CDTF">2020-02-20T14:03:29Z</dcterms:modified>
</cp:coreProperties>
</file>